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Old Standard TT"/>
      <p:regular r:id="rId19"/>
      <p:bold r:id="rId20"/>
      <p:italic r:id="rId21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ldStandardT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ldStandardT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ldStandardTT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100"/>
            <a:ext cx="9144000" cy="1711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0" name="Shape 10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" name="Shape 11"/>
          <p:cNvSpPr txBox="1"/>
          <p:nvPr>
            <p:ph type="ctrTitle"/>
          </p:nvPr>
        </p:nvSpPr>
        <p:spPr>
          <a:xfrm>
            <a:off x="512700" y="1893300"/>
            <a:ext cx="8118599" cy="1522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512700" y="3840639"/>
            <a:ext cx="8118599" cy="7874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1039650"/>
            <a:ext cx="8520599" cy="2106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b="1" sz="14000"/>
            </a:lvl1pPr>
            <a:lvl2pPr algn="ctr">
              <a:spcBef>
                <a:spcPts val="0"/>
              </a:spcBef>
              <a:buSzPct val="100000"/>
              <a:defRPr b="1" sz="14000"/>
            </a:lvl2pPr>
            <a:lvl3pPr algn="ctr">
              <a:spcBef>
                <a:spcPts val="0"/>
              </a:spcBef>
              <a:buSzPct val="100000"/>
              <a:defRPr b="1" sz="14000"/>
            </a:lvl3pPr>
            <a:lvl4pPr algn="ctr">
              <a:spcBef>
                <a:spcPts val="0"/>
              </a:spcBef>
              <a:buSzPct val="100000"/>
              <a:defRPr b="1" sz="14000"/>
            </a:lvl4pPr>
            <a:lvl5pPr algn="ctr">
              <a:spcBef>
                <a:spcPts val="0"/>
              </a:spcBef>
              <a:buSzPct val="100000"/>
              <a:defRPr b="1" sz="14000"/>
            </a:lvl5pPr>
            <a:lvl6pPr algn="ctr">
              <a:spcBef>
                <a:spcPts val="0"/>
              </a:spcBef>
              <a:buSzPct val="100000"/>
              <a:defRPr b="1" sz="14000"/>
            </a:lvl6pPr>
            <a:lvl7pPr algn="ctr">
              <a:spcBef>
                <a:spcPts val="0"/>
              </a:spcBef>
              <a:buSzPct val="100000"/>
              <a:defRPr b="1" sz="14000"/>
            </a:lvl7pPr>
            <a:lvl8pPr algn="ctr">
              <a:spcBef>
                <a:spcPts val="0"/>
              </a:spcBef>
              <a:buSzPct val="100000"/>
              <a:defRPr b="1" sz="14000"/>
            </a:lvl8pPr>
            <a:lvl9pPr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hape 15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" name="Shape 16"/>
          <p:cNvSpPr txBox="1"/>
          <p:nvPr>
            <p:ph type="title"/>
          </p:nvPr>
        </p:nvSpPr>
        <p:spPr>
          <a:xfrm>
            <a:off x="512700" y="1893300"/>
            <a:ext cx="8118599" cy="1522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71675"/>
            <a:ext cx="3999899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71675"/>
            <a:ext cx="3999899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686399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382350"/>
            <a:ext cx="4045199" cy="133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7690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accen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9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09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png"/><Relationship Id="rId4" Type="http://schemas.openxmlformats.org/officeDocument/2006/relationships/image" Target="../media/image02.png"/><Relationship Id="rId5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Relationship Id="rId4" Type="http://schemas.openxmlformats.org/officeDocument/2006/relationships/image" Target="../media/image00.png"/><Relationship Id="rId5" Type="http://schemas.openxmlformats.org/officeDocument/2006/relationships/image" Target="../media/image03.png"/><Relationship Id="rId6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0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4.png"/><Relationship Id="rId4" Type="http://schemas.openxmlformats.org/officeDocument/2006/relationships/image" Target="../media/image06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png"/><Relationship Id="rId4" Type="http://schemas.openxmlformats.org/officeDocument/2006/relationships/image" Target="../media/image12.png"/><Relationship Id="rId5" Type="http://schemas.openxmlformats.org/officeDocument/2006/relationships/image" Target="../media/image0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512700" y="1893300"/>
            <a:ext cx="8118599" cy="1522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Herd: Medium-fi Prototype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512700" y="3840639"/>
            <a:ext cx="8118599" cy="787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Dartis Willis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Cristian Lara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Neven Wang-Tomic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0450" y="0"/>
            <a:ext cx="943552" cy="94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0464" y="0"/>
            <a:ext cx="3383075" cy="119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6850" y="1059850"/>
            <a:ext cx="7070323" cy="3977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Shape 177"/>
          <p:cNvCxnSpPr/>
          <p:nvPr/>
        </p:nvCxnSpPr>
        <p:spPr>
          <a:xfrm>
            <a:off x="660600" y="651475"/>
            <a:ext cx="369000" cy="478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78" name="Shape 178"/>
          <p:cNvSpPr txBox="1"/>
          <p:nvPr/>
        </p:nvSpPr>
        <p:spPr>
          <a:xfrm>
            <a:off x="259675" y="441900"/>
            <a:ext cx="10023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Elements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6626200" y="553300"/>
            <a:ext cx="10023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800">
              <a:solidFill>
                <a:srgbClr val="FF0000"/>
              </a:solidFill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8393925" y="1280250"/>
            <a:ext cx="10023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Icons/Assets</a:t>
            </a:r>
          </a:p>
        </p:txBody>
      </p:sp>
      <p:cxnSp>
        <p:nvCxnSpPr>
          <p:cNvPr id="181" name="Shape 181"/>
          <p:cNvCxnSpPr/>
          <p:nvPr/>
        </p:nvCxnSpPr>
        <p:spPr>
          <a:xfrm flipH="1">
            <a:off x="8127524" y="1457850"/>
            <a:ext cx="314400" cy="956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Good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Ability to explicitly review/undo actions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Vast selection of icons &amp; assets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Great quick previews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Clean and pleasant design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Feature heavy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0450" y="0"/>
            <a:ext cx="943552" cy="94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780" y="1240494"/>
            <a:ext cx="1736999" cy="111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4888375" y="2277900"/>
            <a:ext cx="11663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/>
              <a:t>Icons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0693" y="977943"/>
            <a:ext cx="2501674" cy="164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7835972" y="2560375"/>
            <a:ext cx="1166399" cy="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Element Customizer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5525" y="2645250"/>
            <a:ext cx="4251071" cy="239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3879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Bad</a:t>
            </a:r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311700" y="1149700"/>
            <a:ext cx="3255599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No live collaboration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Limited customization of elements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Sloppy clicking functions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Hard to navigate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8374" y="1171600"/>
            <a:ext cx="2533775" cy="28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0450" y="0"/>
            <a:ext cx="943552" cy="94355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7466975" y="4382675"/>
            <a:ext cx="1243800" cy="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Not a camera..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4200" y="1125275"/>
            <a:ext cx="1548199" cy="3107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Shape 204"/>
          <p:cNvCxnSpPr/>
          <p:nvPr/>
        </p:nvCxnSpPr>
        <p:spPr>
          <a:xfrm flipH="1" rot="10800000">
            <a:off x="7845100" y="3699450"/>
            <a:ext cx="309899" cy="7697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205" name="Shape 2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2150" y="1127912"/>
            <a:ext cx="1548199" cy="3104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Shape 206"/>
          <p:cNvCxnSpPr/>
          <p:nvPr/>
        </p:nvCxnSpPr>
        <p:spPr>
          <a:xfrm>
            <a:off x="6246000" y="915725"/>
            <a:ext cx="305400" cy="14987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07" name="Shape 207"/>
          <p:cNvSpPr txBox="1"/>
          <p:nvPr/>
        </p:nvSpPr>
        <p:spPr>
          <a:xfrm>
            <a:off x="5956500" y="680975"/>
            <a:ext cx="1243800" cy="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Not exactly right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Fixed errors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Cleaned the UI up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Added some functionality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Next: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Ironing out the fine details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Moving on to producing some code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525" y="3641362"/>
            <a:ext cx="3790950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873150"/>
            <a:ext cx="8520599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i="1" lang="en">
                <a:solidFill>
                  <a:srgbClr val="000000"/>
                </a:solidFill>
              </a:rPr>
              <a:t>“Never miss out!”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i="1">
              <a:solidFill>
                <a:srgbClr val="000000"/>
              </a:solidFill>
            </a:endParaRP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i="1" lang="en">
                <a:solidFill>
                  <a:srgbClr val="000000"/>
                </a:solidFill>
              </a:rPr>
              <a:t>Enabling people to make informed decisions about events using 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i="1" lang="en">
                <a:solidFill>
                  <a:srgbClr val="000000"/>
                </a:solidFill>
              </a:rPr>
              <a:t>reliable user-driven data.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Tasks</a:t>
            </a:r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171600"/>
            <a:ext cx="8520599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Make informed decision about events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Share information about an event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en"/>
              <a:t>(Revised) Create events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459250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Stripping Down and Clearing Up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25" y="1837525"/>
            <a:ext cx="1485044" cy="19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/>
          <p:nvPr/>
        </p:nvSpPr>
        <p:spPr>
          <a:xfrm>
            <a:off x="218752" y="2525050"/>
            <a:ext cx="1441799" cy="742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175" y="1837525"/>
            <a:ext cx="1485049" cy="1980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7225" y="1837525"/>
            <a:ext cx="1485049" cy="198008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/>
          <p:nvPr/>
        </p:nvSpPr>
        <p:spPr>
          <a:xfrm>
            <a:off x="1893119" y="3596498"/>
            <a:ext cx="889800" cy="326099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4081300" y="2143825"/>
            <a:ext cx="408000" cy="381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79" name="Shape 79"/>
          <p:cNvCxnSpPr/>
          <p:nvPr/>
        </p:nvCxnSpPr>
        <p:spPr>
          <a:xfrm flipH="1">
            <a:off x="1317024" y="1582750"/>
            <a:ext cx="134700" cy="9422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0" name="Shape 80"/>
          <p:cNvSpPr txBox="1"/>
          <p:nvPr/>
        </p:nvSpPr>
        <p:spPr>
          <a:xfrm>
            <a:off x="1250625" y="1293325"/>
            <a:ext cx="1786800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Unclear “Hype Meter”</a:t>
            </a:r>
          </a:p>
        </p:txBody>
      </p:sp>
      <p:cxnSp>
        <p:nvCxnSpPr>
          <p:cNvPr id="81" name="Shape 81"/>
          <p:cNvCxnSpPr/>
          <p:nvPr/>
        </p:nvCxnSpPr>
        <p:spPr>
          <a:xfrm flipH="1">
            <a:off x="4324599" y="1664125"/>
            <a:ext cx="164700" cy="4457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2" name="Shape 82"/>
          <p:cNvSpPr txBox="1"/>
          <p:nvPr/>
        </p:nvSpPr>
        <p:spPr>
          <a:xfrm>
            <a:off x="4431600" y="1368287"/>
            <a:ext cx="1089899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Unclear “Add Picture” Button</a:t>
            </a:r>
          </a:p>
        </p:txBody>
      </p:sp>
      <p:cxnSp>
        <p:nvCxnSpPr>
          <p:cNvPr id="83" name="Shape 83"/>
          <p:cNvCxnSpPr>
            <a:endCxn id="77" idx="3"/>
          </p:cNvCxnSpPr>
          <p:nvPr/>
        </p:nvCxnSpPr>
        <p:spPr>
          <a:xfrm flipH="1" rot="10800000">
            <a:off x="1849127" y="3874842"/>
            <a:ext cx="174300" cy="413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4" name="Shape 84"/>
          <p:cNvSpPr txBox="1"/>
          <p:nvPr/>
        </p:nvSpPr>
        <p:spPr>
          <a:xfrm>
            <a:off x="966069" y="4211450"/>
            <a:ext cx="1786800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Poorly fit “Comment” Button</a:t>
            </a:r>
          </a:p>
        </p:txBody>
      </p:sp>
      <p:sp>
        <p:nvSpPr>
          <p:cNvPr id="85" name="Shape 85"/>
          <p:cNvSpPr/>
          <p:nvPr/>
        </p:nvSpPr>
        <p:spPr>
          <a:xfrm>
            <a:off x="3210477" y="2525037"/>
            <a:ext cx="1441799" cy="742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86" name="Shape 86"/>
          <p:cNvCxnSpPr>
            <a:endCxn id="76" idx="3"/>
          </p:cNvCxnSpPr>
          <p:nvPr/>
        </p:nvCxnSpPr>
        <p:spPr>
          <a:xfrm flipH="1">
            <a:off x="4652274" y="2728865"/>
            <a:ext cx="646200" cy="98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7" name="Shape 87"/>
          <p:cNvSpPr txBox="1"/>
          <p:nvPr/>
        </p:nvSpPr>
        <p:spPr>
          <a:xfrm>
            <a:off x="5257400" y="2555800"/>
            <a:ext cx="1330199" cy="3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Inconsistent 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0925" y="1837550"/>
            <a:ext cx="1485048" cy="198004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7721925" y="2247775"/>
            <a:ext cx="1786800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Categories</a:t>
            </a:r>
          </a:p>
        </p:txBody>
      </p:sp>
      <p:cxnSp>
        <p:nvCxnSpPr>
          <p:cNvPr id="90" name="Shape 90"/>
          <p:cNvCxnSpPr/>
          <p:nvPr/>
        </p:nvCxnSpPr>
        <p:spPr>
          <a:xfrm flipH="1">
            <a:off x="7512500" y="2410025"/>
            <a:ext cx="268799" cy="500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91" name="Shape 91"/>
          <p:cNvSpPr txBox="1"/>
          <p:nvPr/>
        </p:nvSpPr>
        <p:spPr>
          <a:xfrm>
            <a:off x="7762375" y="3027850"/>
            <a:ext cx="1786800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Explicit rating</a:t>
            </a:r>
          </a:p>
        </p:txBody>
      </p:sp>
      <p:cxnSp>
        <p:nvCxnSpPr>
          <p:cNvPr id="92" name="Shape 92"/>
          <p:cNvCxnSpPr/>
          <p:nvPr/>
        </p:nvCxnSpPr>
        <p:spPr>
          <a:xfrm flipH="1">
            <a:off x="7552950" y="3190100"/>
            <a:ext cx="268799" cy="500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93" name="Shape 93"/>
          <p:cNvSpPr txBox="1"/>
          <p:nvPr/>
        </p:nvSpPr>
        <p:spPr>
          <a:xfrm>
            <a:off x="5372950" y="2932200"/>
            <a:ext cx="768000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What each point means</a:t>
            </a:r>
          </a:p>
        </p:txBody>
      </p:sp>
      <p:cxnSp>
        <p:nvCxnSpPr>
          <p:cNvPr id="94" name="Shape 94"/>
          <p:cNvCxnSpPr/>
          <p:nvPr/>
        </p:nvCxnSpPr>
        <p:spPr>
          <a:xfrm>
            <a:off x="6018225" y="3157175"/>
            <a:ext cx="410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95" name="Shape 95"/>
          <p:cNvSpPr txBox="1"/>
          <p:nvPr/>
        </p:nvSpPr>
        <p:spPr>
          <a:xfrm>
            <a:off x="6494225" y="4016925"/>
            <a:ext cx="1552499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Integrated comment bar</a:t>
            </a:r>
          </a:p>
        </p:txBody>
      </p:sp>
      <p:cxnSp>
        <p:nvCxnSpPr>
          <p:cNvPr id="96" name="Shape 96"/>
          <p:cNvCxnSpPr/>
          <p:nvPr/>
        </p:nvCxnSpPr>
        <p:spPr>
          <a:xfrm rot="10800000">
            <a:off x="6920550" y="3807925"/>
            <a:ext cx="36299" cy="3005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Revised Interface Design: Intuitive Navigation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32675"/>
            <a:ext cx="1708600" cy="227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/>
        </p:nvSpPr>
        <p:spPr>
          <a:xfrm>
            <a:off x="1608200" y="1837650"/>
            <a:ext cx="150299" cy="176099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9075" y="1432650"/>
            <a:ext cx="1708600" cy="2278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Shape 105"/>
          <p:cNvCxnSpPr/>
          <p:nvPr/>
        </p:nvCxnSpPr>
        <p:spPr>
          <a:xfrm flipH="1">
            <a:off x="2848674" y="1278650"/>
            <a:ext cx="346200" cy="314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06" name="Shape 106"/>
          <p:cNvSpPr txBox="1"/>
          <p:nvPr/>
        </p:nvSpPr>
        <p:spPr>
          <a:xfrm>
            <a:off x="3137200" y="1081725"/>
            <a:ext cx="1269000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No Back Button</a:t>
            </a:r>
          </a:p>
        </p:txBody>
      </p:sp>
      <p:cxnSp>
        <p:nvCxnSpPr>
          <p:cNvPr id="107" name="Shape 107"/>
          <p:cNvCxnSpPr/>
          <p:nvPr/>
        </p:nvCxnSpPr>
        <p:spPr>
          <a:xfrm flipH="1">
            <a:off x="942024" y="1170850"/>
            <a:ext cx="64800" cy="206999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08" name="Shape 108"/>
          <p:cNvSpPr txBox="1"/>
          <p:nvPr/>
        </p:nvSpPr>
        <p:spPr>
          <a:xfrm>
            <a:off x="595975" y="942625"/>
            <a:ext cx="1786800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Unclear “Sort” Button</a:t>
            </a:r>
          </a:p>
        </p:txBody>
      </p:sp>
      <p:sp>
        <p:nvSpPr>
          <p:cNvPr id="109" name="Shape 109"/>
          <p:cNvSpPr/>
          <p:nvPr/>
        </p:nvSpPr>
        <p:spPr>
          <a:xfrm>
            <a:off x="595975" y="1382950"/>
            <a:ext cx="346200" cy="3144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2825" y="1432687"/>
            <a:ext cx="1708600" cy="227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311750" y="3654850"/>
            <a:ext cx="1708500" cy="131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800"/>
              <a:t>Low-fi sketches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4660025" y="3676750"/>
            <a:ext cx="1708500" cy="131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Revised sketches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4556675" y="1027075"/>
            <a:ext cx="1552499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More indicative button</a:t>
            </a:r>
          </a:p>
        </p:txBody>
      </p:sp>
      <p:cxnSp>
        <p:nvCxnSpPr>
          <p:cNvPr id="114" name="Shape 114"/>
          <p:cNvCxnSpPr/>
          <p:nvPr/>
        </p:nvCxnSpPr>
        <p:spPr>
          <a:xfrm>
            <a:off x="4892925" y="1271075"/>
            <a:ext cx="36599" cy="277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15" name="Shape 115"/>
          <p:cNvSpPr txBox="1"/>
          <p:nvPr/>
        </p:nvSpPr>
        <p:spPr>
          <a:xfrm>
            <a:off x="5712975" y="1027075"/>
            <a:ext cx="1552499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Explicit navigation</a:t>
            </a:r>
          </a:p>
        </p:txBody>
      </p:sp>
      <p:cxnSp>
        <p:nvCxnSpPr>
          <p:cNvPr id="116" name="Shape 116"/>
          <p:cNvCxnSpPr/>
          <p:nvPr/>
        </p:nvCxnSpPr>
        <p:spPr>
          <a:xfrm flipH="1">
            <a:off x="5936324" y="1284725"/>
            <a:ext cx="81900" cy="606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17" name="Shape 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7500" y="1432675"/>
            <a:ext cx="1708599" cy="22781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6662650" y="1027075"/>
            <a:ext cx="1552499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Explicit “Back” button</a:t>
            </a:r>
          </a:p>
        </p:txBody>
      </p:sp>
      <p:cxnSp>
        <p:nvCxnSpPr>
          <p:cNvPr id="119" name="Shape 119"/>
          <p:cNvCxnSpPr/>
          <p:nvPr/>
        </p:nvCxnSpPr>
        <p:spPr>
          <a:xfrm flipH="1">
            <a:off x="6865475" y="1232125"/>
            <a:ext cx="70499" cy="339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Revised Interface Design: RSVP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325" y="1456525"/>
            <a:ext cx="1672825" cy="22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3024525" y="2365025"/>
            <a:ext cx="605700" cy="567299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27" name="Shape 127"/>
          <p:cNvCxnSpPr/>
          <p:nvPr/>
        </p:nvCxnSpPr>
        <p:spPr>
          <a:xfrm flipH="1">
            <a:off x="3582174" y="2137100"/>
            <a:ext cx="317100" cy="276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28" name="Shape 128"/>
          <p:cNvSpPr txBox="1"/>
          <p:nvPr/>
        </p:nvSpPr>
        <p:spPr>
          <a:xfrm>
            <a:off x="3831975" y="1963700"/>
            <a:ext cx="947099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Underwhelming RSVP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9900" y="1456525"/>
            <a:ext cx="3020773" cy="226557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4936525" y="1104725"/>
            <a:ext cx="947099" cy="17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0000"/>
                </a:solidFill>
              </a:rPr>
              <a:t>Shaded slide bar</a:t>
            </a:r>
          </a:p>
        </p:txBody>
      </p:sp>
      <p:cxnSp>
        <p:nvCxnSpPr>
          <p:cNvPr id="131" name="Shape 131"/>
          <p:cNvCxnSpPr/>
          <p:nvPr/>
        </p:nvCxnSpPr>
        <p:spPr>
          <a:xfrm>
            <a:off x="5428300" y="1324625"/>
            <a:ext cx="207299" cy="752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153825" y="445025"/>
            <a:ext cx="89408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Informed Decision Making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 txBox="1"/>
          <p:nvPr/>
        </p:nvSpPr>
        <p:spPr>
          <a:xfrm>
            <a:off x="1913450" y="2692475"/>
            <a:ext cx="610500" cy="10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Or</a:t>
            </a:r>
          </a:p>
        </p:txBody>
      </p:sp>
      <p:sp>
        <p:nvSpPr>
          <p:cNvPr id="138" name="Shape 138"/>
          <p:cNvSpPr/>
          <p:nvPr/>
        </p:nvSpPr>
        <p:spPr>
          <a:xfrm>
            <a:off x="4325500" y="2659875"/>
            <a:ext cx="525900" cy="4928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7E077"/>
          </a:solidFill>
          <a:ln cap="flat" cmpd="sng" w="9525">
            <a:solidFill>
              <a:srgbClr val="57E07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00" y="1302390"/>
            <a:ext cx="1606724" cy="320786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802712" y="2692475"/>
            <a:ext cx="560100" cy="5588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2300" y="1302400"/>
            <a:ext cx="1606724" cy="320242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/>
          <p:nvPr/>
        </p:nvSpPr>
        <p:spPr>
          <a:xfrm>
            <a:off x="2875612" y="2292300"/>
            <a:ext cx="560100" cy="5588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3" name="Shape 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7900" y="1302400"/>
            <a:ext cx="1569550" cy="32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/>
          <p:nvPr/>
        </p:nvSpPr>
        <p:spPr>
          <a:xfrm>
            <a:off x="1594550" y="1749450"/>
            <a:ext cx="159599" cy="177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Share Event Information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300" y="1295900"/>
            <a:ext cx="1570900" cy="32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>
            <a:off x="4309037" y="2616875"/>
            <a:ext cx="525900" cy="4928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7E077"/>
          </a:solidFill>
          <a:ln cap="flat" cmpd="sng" w="9525">
            <a:solidFill>
              <a:srgbClr val="57E07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6875" y="1287000"/>
            <a:ext cx="1597097" cy="32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/>
          <p:nvPr/>
        </p:nvSpPr>
        <p:spPr>
          <a:xfrm>
            <a:off x="3854200" y="2063800"/>
            <a:ext cx="154800" cy="1595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2560350" y="3858775"/>
            <a:ext cx="1508700" cy="2732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11700" y="445025"/>
            <a:ext cx="8520599" cy="6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Create Event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1991587" y="2616875"/>
            <a:ext cx="525900" cy="4928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7E077"/>
          </a:solidFill>
          <a:ln cap="flat" cmpd="sng" w="9525">
            <a:solidFill>
              <a:srgbClr val="57E07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950" y="1302975"/>
            <a:ext cx="1590450" cy="319476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/>
          <p:nvPr/>
        </p:nvSpPr>
        <p:spPr>
          <a:xfrm>
            <a:off x="6510487" y="2616875"/>
            <a:ext cx="525900" cy="4928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7E077"/>
          </a:solidFill>
          <a:ln cap="flat" cmpd="sng" w="9525">
            <a:solidFill>
              <a:srgbClr val="57E07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4241287" y="2653912"/>
            <a:ext cx="525900" cy="4928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7E077"/>
          </a:solidFill>
          <a:ln cap="flat" cmpd="sng" w="9525">
            <a:solidFill>
              <a:srgbClr val="57E07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3924600" y="3942825"/>
            <a:ext cx="173100" cy="1820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479" y="1307161"/>
            <a:ext cx="1590449" cy="318641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/>
          <p:nvPr/>
        </p:nvSpPr>
        <p:spPr>
          <a:xfrm>
            <a:off x="1592005" y="3933713"/>
            <a:ext cx="173100" cy="1820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629" y="1307161"/>
            <a:ext cx="1590449" cy="318641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/>
          <p:nvPr/>
        </p:nvSpPr>
        <p:spPr>
          <a:xfrm>
            <a:off x="5355987" y="2683375"/>
            <a:ext cx="571799" cy="5588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9" name="Shape 1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0300" y="1302975"/>
            <a:ext cx="1590449" cy="3189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