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verage"/>
      <p:regular r:id="rId20"/>
    </p:embeddedFont>
    <p:embeddedFont>
      <p:font typeface="Oswald"/>
      <p:regular r:id="rId21"/>
      <p:bold r:id="rId22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verage-regular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0" name="Shape 10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Shape 13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png"/><Relationship Id="rId4" Type="http://schemas.openxmlformats.org/officeDocument/2006/relationships/image" Target="../media/image09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01.png"/><Relationship Id="rId5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18.jpg"/><Relationship Id="rId5" Type="http://schemas.openxmlformats.org/officeDocument/2006/relationships/image" Target="../media/image16.jpg"/><Relationship Id="rId6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Relationship Id="rId4" Type="http://schemas.openxmlformats.org/officeDocument/2006/relationships/image" Target="../media/image03.png"/><Relationship Id="rId5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Relationship Id="rId4" Type="http://schemas.openxmlformats.org/officeDocument/2006/relationships/image" Target="../media/image10.png"/><Relationship Id="rId5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390525" y="1606900"/>
            <a:ext cx="8222100" cy="933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/>
              <a:t>Herd Prototyping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460950" y="3546967"/>
            <a:ext cx="8222100" cy="100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Dartis Willis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Cristian Lara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Neven Wang -Tomic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Experimental results 1: Anika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543500" y="1874125"/>
            <a:ext cx="4288800" cy="158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swald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Familiar User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swald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Unclear labels (distance)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swald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Photo posting option.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5742" l="15975" r="16388" t="9812"/>
          <a:stretch/>
        </p:blipFill>
        <p:spPr>
          <a:xfrm>
            <a:off x="683900" y="1336674"/>
            <a:ext cx="3255199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Experimental results 2: Rebecca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9779" l="0" r="20954" t="0"/>
          <a:stretch/>
        </p:blipFill>
        <p:spPr>
          <a:xfrm>
            <a:off x="541800" y="1412850"/>
            <a:ext cx="3382500" cy="28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>
            <p:ph idx="1" type="body"/>
          </p:nvPr>
        </p:nvSpPr>
        <p:spPr>
          <a:xfrm>
            <a:off x="4543500" y="1874125"/>
            <a:ext cx="4288800" cy="261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swald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Unfamiliar w/ social apps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swald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Difficult navigation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swald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Cluttered information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Experimental results 3: Ajay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30512" l="12394" r="26368" t="0"/>
          <a:stretch/>
        </p:blipFill>
        <p:spPr>
          <a:xfrm>
            <a:off x="549975" y="1417625"/>
            <a:ext cx="3460050" cy="29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>
            <p:ph idx="1" type="body"/>
          </p:nvPr>
        </p:nvSpPr>
        <p:spPr>
          <a:xfrm>
            <a:off x="4543500" y="1471100"/>
            <a:ext cx="4288800" cy="158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swald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“Expert”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swald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RSVP would be neat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swald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Confused by slide bar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swald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Instructional splash screen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Suggested UI changes	 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swald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Stripped down/intuitive info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swald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RSVP button/option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swald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Intuitive Navigation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100" y="2459500"/>
            <a:ext cx="1672825" cy="22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4742852" y="3279175"/>
            <a:ext cx="1441799" cy="7425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9425" y="2604600"/>
            <a:ext cx="1320100" cy="176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9425" y="699349"/>
            <a:ext cx="1320100" cy="176014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7593475" y="796550"/>
            <a:ext cx="607199" cy="511799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7111350" y="4057075"/>
            <a:ext cx="607199" cy="511799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7522325" y="2767375"/>
            <a:ext cx="607199" cy="511799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5100" y="138850"/>
            <a:ext cx="1461700" cy="194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4635677" y="1367362"/>
            <a:ext cx="1441799" cy="7425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11700" y="101772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Oswald"/>
              <a:buAutoNum type="arabicPeriod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Why we chose our interface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marL="18288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marL="2743200" rtl="0">
              <a:spcBef>
                <a:spcPts val="0"/>
              </a:spcBef>
              <a:buNone/>
            </a:pPr>
            <a:r>
              <a:rPr lang="en"/>
              <a:t>2.	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Prototyping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marL="22860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marL="4572000">
              <a:spcBef>
                <a:spcPts val="0"/>
              </a:spcBef>
              <a:buNone/>
            </a:pPr>
            <a:r>
              <a:rPr lang="en"/>
              <a:t>3.	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Improvements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25757" l="0" r="0" t="9475"/>
          <a:stretch/>
        </p:blipFill>
        <p:spPr>
          <a:xfrm>
            <a:off x="3610525" y="567425"/>
            <a:ext cx="1210500" cy="139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 b="0" l="10696" r="18885" t="2257"/>
          <a:stretch/>
        </p:blipFill>
        <p:spPr>
          <a:xfrm>
            <a:off x="5080612" y="2259264"/>
            <a:ext cx="1609025" cy="1256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0125" y="3267975"/>
            <a:ext cx="1320100" cy="176014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7344925" y="3960975"/>
            <a:ext cx="1210499" cy="511799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275" y="2982452"/>
            <a:ext cx="3461449" cy="17307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type="ctrTitle"/>
          </p:nvPr>
        </p:nvSpPr>
        <p:spPr>
          <a:xfrm>
            <a:off x="390525" y="1606900"/>
            <a:ext cx="8222100" cy="933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/>
              <a:t>Overview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619125"/>
            <a:ext cx="8520599" cy="376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3F3F3"/>
              </a:solidFill>
            </a:endParaRP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3F3F3"/>
              </a:solidFill>
            </a:endParaRPr>
          </a:p>
          <a:p>
            <a:pPr rtl="0" algn="ctr">
              <a:spcBef>
                <a:spcPts val="0"/>
              </a:spcBef>
              <a:buNone/>
            </a:pPr>
            <a:r>
              <a:rPr b="1" lang="en">
                <a:solidFill>
                  <a:srgbClr val="F3F3F3"/>
                </a:solidFill>
              </a:rPr>
              <a:t>“Never miss out!”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3F3F3"/>
              </a:solidFill>
            </a:endParaRP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3F3F3"/>
                </a:solidFill>
              </a:rPr>
              <a:t>Enabling people to make informed decisions using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3F3F3"/>
                </a:solidFill>
              </a:rPr>
              <a:t>reliable user-driven data.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b="6895" l="0" r="0" t="10521"/>
          <a:stretch/>
        </p:blipFill>
        <p:spPr>
          <a:xfrm rot="-5400000">
            <a:off x="566737" y="1059712"/>
            <a:ext cx="3486149" cy="38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4810925" y="3156775"/>
            <a:ext cx="1209300" cy="4928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7E077"/>
          </a:solidFill>
          <a:ln cap="flat" cmpd="sng" w="9525">
            <a:solidFill>
              <a:srgbClr val="57E0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261050" y="3336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Selected Interface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994087" y="1955887"/>
            <a:ext cx="3490799" cy="193192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4371575" y="1394025"/>
            <a:ext cx="2087999" cy="14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 u="sng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Criteria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Compact/Efficient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Aesthetic</a:t>
            </a:r>
          </a:p>
          <a:p>
            <a:pPr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Novel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Simple @ Surface Level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10696" r="18885" t="2257"/>
          <a:stretch/>
        </p:blipFill>
        <p:spPr>
          <a:xfrm>
            <a:off x="1403650" y="0"/>
            <a:ext cx="65877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type="title"/>
          </p:nvPr>
        </p:nvSpPr>
        <p:spPr>
          <a:xfrm>
            <a:off x="311700" y="22854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Prototype layout</a:t>
            </a:r>
            <a:r>
              <a:rPr lang="en" sz="240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1: Find Events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812" y="1917075"/>
            <a:ext cx="1661249" cy="221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1575" y="1917049"/>
            <a:ext cx="1661249" cy="221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525" y="1917075"/>
            <a:ext cx="1661249" cy="22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402612" y="1535775"/>
            <a:ext cx="1389899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Default View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676837" y="1535775"/>
            <a:ext cx="1389899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Sorted View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5028337" y="1535775"/>
            <a:ext cx="1343699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Future View</a:t>
            </a:r>
          </a:p>
        </p:txBody>
      </p:sp>
      <p:sp>
        <p:nvSpPr>
          <p:cNvPr id="94" name="Shape 94"/>
          <p:cNvSpPr/>
          <p:nvPr/>
        </p:nvSpPr>
        <p:spPr>
          <a:xfrm>
            <a:off x="1895912" y="2715600"/>
            <a:ext cx="525900" cy="4928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7E077"/>
          </a:solidFill>
          <a:ln cap="flat" cmpd="sng" w="9525">
            <a:solidFill>
              <a:srgbClr val="57E0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4262575" y="2715600"/>
            <a:ext cx="525900" cy="4928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7E077"/>
          </a:solidFill>
          <a:ln cap="flat" cmpd="sng" w="9525">
            <a:solidFill>
              <a:srgbClr val="57E0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6100" y="1917074"/>
            <a:ext cx="1661250" cy="221497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6644625" y="2715587"/>
            <a:ext cx="525900" cy="4928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7E077"/>
          </a:solidFill>
          <a:ln cap="flat" cmpd="sng" w="9525">
            <a:solidFill>
              <a:srgbClr val="57E0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7333637" y="1535775"/>
            <a:ext cx="1389899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Event View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2: Share about events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646" y="1934675"/>
            <a:ext cx="1543050" cy="2057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683" y="1934675"/>
            <a:ext cx="1543050" cy="20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750" y="1934675"/>
            <a:ext cx="1543050" cy="205736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443262" y="1476050"/>
            <a:ext cx="1389899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Event View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2691525" y="1476050"/>
            <a:ext cx="1389899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Comment View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7036112" y="1476050"/>
            <a:ext cx="1826099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Photo Sharing View</a:t>
            </a:r>
          </a:p>
        </p:txBody>
      </p:sp>
      <p:sp>
        <p:nvSpPr>
          <p:cNvPr id="110" name="Shape 110"/>
          <p:cNvSpPr/>
          <p:nvPr/>
        </p:nvSpPr>
        <p:spPr>
          <a:xfrm>
            <a:off x="1999787" y="2716900"/>
            <a:ext cx="525900" cy="4928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7E077"/>
          </a:solidFill>
          <a:ln cap="flat" cmpd="sng" w="9525">
            <a:solidFill>
              <a:srgbClr val="57E0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6553300" y="2716887"/>
            <a:ext cx="525900" cy="4928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7E077"/>
          </a:solidFill>
          <a:ln cap="flat" cmpd="sng" w="9525">
            <a:solidFill>
              <a:srgbClr val="57E0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1787" y="1934675"/>
            <a:ext cx="1543050" cy="205736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4272300" y="2716925"/>
            <a:ext cx="525900" cy="4928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7E077"/>
          </a:solidFill>
          <a:ln cap="flat" cmpd="sng" w="9525">
            <a:solidFill>
              <a:srgbClr val="57E0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4939762" y="1352225"/>
            <a:ext cx="1389899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Back To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Event View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3: Informed decision on event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775" y="2093368"/>
            <a:ext cx="1461700" cy="194895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 rot="-1040675">
            <a:off x="3528717" y="1759073"/>
            <a:ext cx="2387983" cy="49283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7E077"/>
          </a:solidFill>
          <a:ln cap="flat" cmpd="sng" w="9525">
            <a:solidFill>
              <a:srgbClr val="57E0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 rot="631335">
            <a:off x="3481591" y="3634882"/>
            <a:ext cx="2482241" cy="4930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7E077"/>
          </a:solidFill>
          <a:ln cap="flat" cmpd="sng" w="9525">
            <a:solidFill>
              <a:srgbClr val="57E0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2950" y="571500"/>
            <a:ext cx="1461700" cy="194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2950" y="3051132"/>
            <a:ext cx="1461700" cy="194894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1546662" y="1712075"/>
            <a:ext cx="1389899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Default View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6508837" y="190200"/>
            <a:ext cx="1389899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Event View 1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6508837" y="2669825"/>
            <a:ext cx="1389899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Event View 2</a:t>
            </a:r>
          </a:p>
        </p:txBody>
      </p:sp>
      <p:sp>
        <p:nvSpPr>
          <p:cNvPr id="128" name="Shape 128"/>
          <p:cNvSpPr txBox="1"/>
          <p:nvPr/>
        </p:nvSpPr>
        <p:spPr>
          <a:xfrm rot="-1055407">
            <a:off x="3953297" y="1814792"/>
            <a:ext cx="1389782" cy="3814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Path 1</a:t>
            </a:r>
          </a:p>
        </p:txBody>
      </p:sp>
      <p:sp>
        <p:nvSpPr>
          <p:cNvPr id="129" name="Shape 129"/>
          <p:cNvSpPr txBox="1"/>
          <p:nvPr/>
        </p:nvSpPr>
        <p:spPr>
          <a:xfrm rot="574815">
            <a:off x="3877116" y="3651774"/>
            <a:ext cx="1389782" cy="3811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Path 2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Experimental method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70051" l="0" r="0" t="0"/>
          <a:stretch/>
        </p:blipFill>
        <p:spPr>
          <a:xfrm>
            <a:off x="4128875" y="3598400"/>
            <a:ext cx="828675" cy="6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70051" l="0" r="0" t="0"/>
          <a:stretch/>
        </p:blipFill>
        <p:spPr>
          <a:xfrm>
            <a:off x="701225" y="3109787"/>
            <a:ext cx="828675" cy="6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70051" l="0" r="0" t="0"/>
          <a:stretch/>
        </p:blipFill>
        <p:spPr>
          <a:xfrm>
            <a:off x="7380037" y="3109800"/>
            <a:ext cx="828675" cy="6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70051" l="0" r="0" t="0"/>
          <a:stretch/>
        </p:blipFill>
        <p:spPr>
          <a:xfrm>
            <a:off x="4128862" y="1404550"/>
            <a:ext cx="828675" cy="63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3848237" y="750300"/>
            <a:ext cx="1389899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Experiment Subjects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20612" y="3856062"/>
            <a:ext cx="1389899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Scribe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3848237" y="4355000"/>
            <a:ext cx="1389899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Interviewer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7099437" y="3808000"/>
            <a:ext cx="1389899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Phone (Computer)</a:t>
            </a:r>
          </a:p>
        </p:txBody>
      </p:sp>
      <p:sp>
        <p:nvSpPr>
          <p:cNvPr id="143" name="Shape 143"/>
          <p:cNvSpPr/>
          <p:nvPr/>
        </p:nvSpPr>
        <p:spPr>
          <a:xfrm flipH="1" rot="1998570">
            <a:off x="5132990" y="2249050"/>
            <a:ext cx="1828970" cy="24154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/>
        </p:nvSpPr>
        <p:spPr>
          <a:xfrm flipH="1" rot="5400000">
            <a:off x="3871399" y="2689567"/>
            <a:ext cx="1300200" cy="26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7E077"/>
          </a:solidFill>
          <a:ln cap="flat" cmpd="sng" w="9525">
            <a:solidFill>
              <a:srgbClr val="57E0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/>
        </p:nvSpPr>
        <p:spPr>
          <a:xfrm flipH="1" rot="-8794385">
            <a:off x="5306422" y="2624344"/>
            <a:ext cx="1902253" cy="24121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b="74872" l="27182" r="53674" t="0"/>
          <a:stretch/>
        </p:blipFill>
        <p:spPr>
          <a:xfrm>
            <a:off x="5614526" y="812500"/>
            <a:ext cx="494042" cy="4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5">
            <a:alphaModFix/>
          </a:blip>
          <a:srcRect b="71867" l="39748" r="41370" t="0"/>
          <a:stretch/>
        </p:blipFill>
        <p:spPr>
          <a:xfrm>
            <a:off x="6108562" y="810051"/>
            <a:ext cx="439624" cy="4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6">
            <a:alphaModFix/>
          </a:blip>
          <a:srcRect b="52541" l="40554" r="40842" t="20013"/>
          <a:stretch/>
        </p:blipFill>
        <p:spPr>
          <a:xfrm>
            <a:off x="5174900" y="812500"/>
            <a:ext cx="439624" cy="48639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 rot="1936636">
            <a:off x="5390194" y="2133020"/>
            <a:ext cx="1876344" cy="3048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Screen Shots</a:t>
            </a:r>
          </a:p>
        </p:txBody>
      </p:sp>
      <p:sp>
        <p:nvSpPr>
          <p:cNvPr id="150" name="Shape 150"/>
          <p:cNvSpPr txBox="1"/>
          <p:nvPr/>
        </p:nvSpPr>
        <p:spPr>
          <a:xfrm rot="5400000">
            <a:off x="4176562" y="2658500"/>
            <a:ext cx="10863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Instructions</a:t>
            </a:r>
          </a:p>
        </p:txBody>
      </p:sp>
      <p:sp>
        <p:nvSpPr>
          <p:cNvPr id="151" name="Shape 151"/>
          <p:cNvSpPr txBox="1"/>
          <p:nvPr/>
        </p:nvSpPr>
        <p:spPr>
          <a:xfrm rot="-1604965">
            <a:off x="1855571" y="1998526"/>
            <a:ext cx="1876294" cy="3046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Questions/Observations</a:t>
            </a:r>
          </a:p>
        </p:txBody>
      </p:sp>
      <p:sp>
        <p:nvSpPr>
          <p:cNvPr id="152" name="Shape 152"/>
          <p:cNvSpPr/>
          <p:nvPr/>
        </p:nvSpPr>
        <p:spPr>
          <a:xfrm rot="9192008">
            <a:off x="1744130" y="2284914"/>
            <a:ext cx="2127860" cy="30401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